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6" r:id="rId3"/>
    <p:sldId id="277" r:id="rId4"/>
    <p:sldId id="1201" r:id="rId5"/>
    <p:sldId id="1050" r:id="rId6"/>
    <p:sldId id="603" r:id="rId7"/>
    <p:sldId id="604" r:id="rId8"/>
    <p:sldId id="1061" r:id="rId9"/>
    <p:sldId id="1198" r:id="rId10"/>
    <p:sldId id="1199" r:id="rId11"/>
    <p:sldId id="1200" r:id="rId12"/>
    <p:sldId id="268" r:id="rId13"/>
    <p:sldId id="278" r:id="rId14"/>
    <p:sldId id="280" r:id="rId15"/>
    <p:sldId id="281" r:id="rId16"/>
    <p:sldId id="29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1200B4"/>
    <a:srgbClr val="0096FF"/>
    <a:srgbClr val="00FA00"/>
    <a:srgbClr val="FF2600"/>
    <a:srgbClr val="AAAAAA"/>
    <a:srgbClr val="EBEBEB"/>
    <a:srgbClr val="FF40FF"/>
    <a:srgbClr val="FF0000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67"/>
    <p:restoredTop sz="94646"/>
  </p:normalViewPr>
  <p:slideViewPr>
    <p:cSldViewPr snapToGrid="0" snapToObjects="1">
      <p:cViewPr varScale="1">
        <p:scale>
          <a:sx n="164" d="100"/>
          <a:sy n="164" d="100"/>
        </p:scale>
        <p:origin x="1096" y="176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8C7C-DE0D-7744-9A0A-5A58AFDE7EDC}" type="datetimeFigureOut">
              <a:rPr lang="en-US" smtClean="0"/>
              <a:t>5/9/19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E1642-F6EB-3F47-A209-1B38F78E7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3488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BA3CD-AB20-5043-9DFD-E54294A03D31}" type="datetimeFigureOut">
              <a:rPr lang="en-US" smtClean="0"/>
              <a:t>5/9/19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45EDC-326A-DC46-A236-B4FC4FF83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278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60750" y="2235148"/>
            <a:ext cx="5657609" cy="1774948"/>
          </a:xfrm>
        </p:spPr>
        <p:txBody>
          <a:bodyPr anchor="b">
            <a:normAutofit/>
          </a:bodyPr>
          <a:lstStyle>
            <a:lvl1pPr algn="r">
              <a:defRPr sz="4400" b="0" i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  <a:reflection stA="50000" endPos="50000" dist="5080" dir="5400000" sy="-100000" algn="bl" rotWithShape="0"/>
                </a:effectLst>
                <a:latin typeface="Comic Sans MS"/>
                <a:ea typeface="Arial" charset="0"/>
                <a:cs typeface="Comic Sans MS"/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03493" y="4642339"/>
            <a:ext cx="5414866" cy="580292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  <a:reflection stA="50000" endPos="50000" dist="5080" dir="5400000" sy="-100000" algn="bl" rotWithShape="0"/>
                </a:effectLst>
                <a:latin typeface="Comic Sans MS"/>
                <a:ea typeface="Arial" charset="0"/>
                <a:cs typeface="Comic Sans M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7689"/>
            <a:ext cx="9144000" cy="5886054"/>
          </a:xfrm>
        </p:spPr>
        <p:txBody>
          <a:bodyPr/>
          <a:lstStyle>
            <a:lvl1pPr marL="228600" indent="-228600">
              <a:buClr>
                <a:srgbClr val="0432FF"/>
              </a:buClr>
              <a:buFont typeface="Wingdings" charset="2"/>
              <a:buChar char="q"/>
              <a:defRPr sz="1800">
                <a:latin typeface="Comic Sans MS"/>
                <a:ea typeface="Arial" charset="0"/>
                <a:cs typeface="Comic Sans MS"/>
              </a:defRPr>
            </a:lvl1pPr>
            <a:lvl2pPr marL="685800" indent="-228600">
              <a:buClr>
                <a:srgbClr val="0432FF"/>
              </a:buClr>
              <a:buFont typeface="Wingdings" charset="2"/>
              <a:buChar char="Ø"/>
              <a:defRPr sz="1600">
                <a:latin typeface="Comic Sans MS"/>
                <a:ea typeface="Arial" charset="0"/>
                <a:cs typeface="Comic Sans MS"/>
              </a:defRPr>
            </a:lvl2pPr>
            <a:lvl3pPr marL="1143000" indent="-228600">
              <a:buClr>
                <a:srgbClr val="0432FF"/>
              </a:buClr>
              <a:buFont typeface="Arial"/>
              <a:buChar char="•"/>
              <a:defRPr sz="1400">
                <a:latin typeface="Comic Sans MS"/>
                <a:ea typeface="Arial" charset="0"/>
                <a:cs typeface="Comic Sans MS"/>
              </a:defRPr>
            </a:lvl3pPr>
            <a:lvl4pPr marL="1600200" indent="-228600">
              <a:buClr>
                <a:srgbClr val="0432FF"/>
              </a:buClr>
              <a:buFont typeface="Wingdings" charset="2"/>
              <a:buChar char="ü"/>
              <a:defRPr sz="1200">
                <a:latin typeface="Comic Sans MS"/>
                <a:ea typeface="Arial" charset="0"/>
                <a:cs typeface="Comic Sans MS"/>
              </a:defRPr>
            </a:lvl4pPr>
            <a:lvl5pPr marL="2057400" indent="-228600">
              <a:buClr>
                <a:srgbClr val="0432FF"/>
              </a:buClr>
              <a:buFont typeface="Wingdings" charset="2"/>
              <a:buChar char="§"/>
              <a:defRPr sz="1000">
                <a:latin typeface="Comic Sans MS"/>
                <a:ea typeface="Arial" charset="0"/>
                <a:cs typeface="Comic Sans M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86600" y="6573623"/>
            <a:ext cx="2057400" cy="365125"/>
          </a:xfrm>
        </p:spPr>
        <p:txBody>
          <a:bodyPr/>
          <a:lstStyle>
            <a:lvl1pPr algn="r"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573623"/>
            <a:ext cx="3086100" cy="365125"/>
          </a:xfrm>
        </p:spPr>
        <p:txBody>
          <a:bodyPr/>
          <a:lstStyle>
            <a:lvl1pPr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FF, Duke March 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573623"/>
            <a:ext cx="2057400" cy="365125"/>
          </a:xfrm>
        </p:spPr>
        <p:txBody>
          <a:bodyPr/>
          <a:lstStyle>
            <a:lvl1pPr algn="l">
              <a:defRPr>
                <a:latin typeface="Comic Sans MS"/>
                <a:cs typeface="Comic Sans MS"/>
              </a:defRPr>
            </a:lvl1pPr>
          </a:lstStyle>
          <a:p>
            <a:fld id="{893C5830-40F3-F04E-B2E3-10E6672BA8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283"/>
            <a:ext cx="9144000" cy="584669"/>
          </a:xfrm>
        </p:spPr>
        <p:txBody>
          <a:bodyPr>
            <a:normAutofit/>
          </a:bodyPr>
          <a:lstStyle>
            <a:lvl1pPr algn="r">
              <a:defRPr sz="2800" b="1" i="1">
                <a:solidFill>
                  <a:srgbClr val="1200B4"/>
                </a:solidFill>
                <a:effectLst>
                  <a:reflection stA="50000" endPos="50000" dist="5080" dir="5400000" sy="-100000" algn="bl" rotWithShape="0"/>
                </a:effectLst>
                <a:latin typeface="Comic Sans MS"/>
                <a:ea typeface="Arial" charset="0"/>
                <a:cs typeface="Comic Sans M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071923" y="6580223"/>
            <a:ext cx="2057400" cy="365125"/>
          </a:xfrm>
        </p:spPr>
        <p:txBody>
          <a:bodyPr/>
          <a:lstStyle>
            <a:lvl1pPr algn="r"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573623"/>
            <a:ext cx="3086100" cy="365125"/>
          </a:xfrm>
        </p:spPr>
        <p:txBody>
          <a:bodyPr/>
          <a:lstStyle>
            <a:lvl1pPr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FF, Duke March 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588683"/>
            <a:ext cx="2057400" cy="365125"/>
          </a:xfrm>
        </p:spPr>
        <p:txBody>
          <a:bodyPr/>
          <a:lstStyle>
            <a:lvl1pPr algn="l">
              <a:defRPr>
                <a:latin typeface="Comic Sans MS"/>
                <a:cs typeface="Comic Sans MS"/>
              </a:defRPr>
            </a:lvl1pPr>
          </a:lstStyle>
          <a:p>
            <a:fld id="{893C5830-40F3-F04E-B2E3-10E6672BA8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3"/>
            <a:ext cx="9144000" cy="584669"/>
          </a:xfrm>
        </p:spPr>
        <p:txBody>
          <a:bodyPr>
            <a:normAutofit/>
          </a:bodyPr>
          <a:lstStyle>
            <a:lvl1pPr algn="r">
              <a:defRPr sz="2800" b="1" i="1">
                <a:solidFill>
                  <a:srgbClr val="1200B4"/>
                </a:solidFill>
                <a:effectLst>
                  <a:reflection stA="50000" endPos="50000" dist="5080" dir="5400000" sy="-100000" algn="bl" rotWithShape="0"/>
                </a:effectLst>
                <a:latin typeface="Comic Sans MS"/>
                <a:ea typeface="Arial" charset="0"/>
                <a:cs typeface="Comic Sans M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>
          <a:xfrm>
            <a:off x="7086600" y="6584295"/>
            <a:ext cx="2057400" cy="365125"/>
          </a:xfrm>
        </p:spPr>
        <p:txBody>
          <a:bodyPr/>
          <a:lstStyle>
            <a:lvl1pPr algn="r"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E.C. Aschenauer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573623"/>
            <a:ext cx="3086100" cy="365125"/>
          </a:xfrm>
        </p:spPr>
        <p:txBody>
          <a:bodyPr/>
          <a:lstStyle>
            <a:lvl1pPr>
              <a:defRPr sz="1000">
                <a:latin typeface="Comic Sans MS"/>
                <a:cs typeface="Comic Sans MS"/>
              </a:defRPr>
            </a:lvl1pPr>
          </a:lstStyle>
          <a:p>
            <a:r>
              <a:rPr lang="en-US"/>
              <a:t>FF, Duke March 2019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584295"/>
            <a:ext cx="2057400" cy="365125"/>
          </a:xfrm>
        </p:spPr>
        <p:txBody>
          <a:bodyPr/>
          <a:lstStyle>
            <a:lvl1pPr algn="l">
              <a:defRPr sz="1200">
                <a:latin typeface="Comic Sans MS"/>
                <a:cs typeface="Comic Sans MS"/>
              </a:defRPr>
            </a:lvl1pPr>
          </a:lstStyle>
          <a:p>
            <a:fld id="{893C5830-40F3-F04E-B2E3-10E6672BA8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A8C400-4863-4951-87FA-2C27C4060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+mj-ea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72679C-F855-4A18-9798-FE244BD54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746AA3-1BF9-4D22-BAE1-218A87D51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E.C. Aschenauer</a:t>
            </a: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AA997C-CDD6-468B-934F-86BCB68CF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FF, Duke March 2019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57CA28-D206-4A25-812D-CE96C2E2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14E2-955F-4A8E-9895-C60E96577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B12C1D-42A4-48A0-A124-1008371A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A7BDE3-415C-4397-9F61-B4F5FED12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E.C. Aschenauer</a:t>
            </a: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C50E5F-89D5-46C7-8469-80E5912F4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FF, Duke March 2019</a:t>
            </a: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DF116FF-B433-40A5-8BEB-80A00873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D14E2-955F-4A8E-9895-C60E96577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67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43300" y="6356351"/>
            <a:ext cx="2057400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E148384C-E2DD-A641-9C10-E145F638F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9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48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FF, Duke March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212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893C5830-40F3-F04E-B2E3-10E6672BA8F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60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9" r:id="rId5"/>
    <p:sldLayoutId id="2147483670" r:id="rId6"/>
    <p:sldLayoutId id="2147483671" r:id="rId7"/>
  </p:sldLayoutIdLst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0519D"/>
          </a:solidFill>
          <a:latin typeface="Arial" charset="0"/>
          <a:ea typeface="Arial" charset="0"/>
          <a:cs typeface="Aria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arxiv.org/abs/arXiv:1903.06170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8790"/>
            <a:ext cx="9122977" cy="2784103"/>
          </a:xfrm>
        </p:spPr>
        <p:txBody>
          <a:bodyPr>
            <a:normAutofit/>
          </a:bodyPr>
          <a:lstStyle/>
          <a:p>
            <a:r>
              <a:rPr lang="en-US" sz="3600" dirty="0">
                <a:ln>
                  <a:solidFill>
                    <a:srgbClr val="AAAAAA"/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Nuclear effects in </a:t>
            </a:r>
            <a:br>
              <a:rPr lang="en-US" sz="3600" dirty="0">
                <a:ln>
                  <a:solidFill>
                    <a:srgbClr val="AAAAAA"/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br>
              <a:rPr lang="en-US" sz="3600" dirty="0">
                <a:ln>
                  <a:solidFill>
                    <a:srgbClr val="AAAAAA"/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3600" dirty="0">
                <a:ln>
                  <a:solidFill>
                    <a:srgbClr val="AAAAAA"/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the initial and final state </a:t>
            </a:r>
            <a:br>
              <a:rPr lang="en-US" sz="3600" dirty="0">
                <a:ln>
                  <a:solidFill>
                    <a:srgbClr val="AAAAAA"/>
                  </a:solidFill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en-US" sz="3600" dirty="0">
              <a:ln>
                <a:solidFill>
                  <a:srgbClr val="AAAAAA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EA769C2-7A73-9C42-8479-2886DA2C6B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E.C. </a:t>
            </a:r>
            <a:r>
              <a:rPr lang="en-US" dirty="0" err="1"/>
              <a:t>Aschenauer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0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QCD in MC</a:t>
            </a:r>
            <a:r>
              <a:rPr lang="en-US" cap="none" dirty="0"/>
              <a:t>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26731"/>
            <a:ext cx="73677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Most MCs are not fixed order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many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partons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can be radiated either in initial and/or final state </a:t>
            </a:r>
          </a:p>
          <a:p>
            <a:pPr marL="285750" indent="-285750">
              <a:buFont typeface="Wingdings" charset="0"/>
              <a:buChar char="à"/>
            </a:pPr>
            <a:endParaRPr lang="en-US" dirty="0">
              <a:latin typeface="Comic Sans MS" panose="030F0902030302020204" pitchFamily="66" charset="0"/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to treat things consistently MCs need to be run with LO PDFs</a:t>
            </a:r>
            <a:endParaRPr lang="en-US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Image4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0" t="41991" b="34113"/>
          <a:stretch/>
        </p:blipFill>
        <p:spPr>
          <a:xfrm>
            <a:off x="539883" y="2167368"/>
            <a:ext cx="2230005" cy="1593273"/>
          </a:xfrm>
          <a:prstGeom prst="rect">
            <a:avLst/>
          </a:prstGeom>
        </p:spPr>
      </p:pic>
      <p:pic>
        <p:nvPicPr>
          <p:cNvPr id="7" name="Picture 6" descr="Image4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1" r="56940" b="34805"/>
          <a:stretch/>
        </p:blipFill>
        <p:spPr>
          <a:xfrm>
            <a:off x="5444973" y="2144275"/>
            <a:ext cx="2149186" cy="15124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1781" y="1770399"/>
            <a:ext cx="2464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initial state radiation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2453" y="1758854"/>
            <a:ext cx="234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final state radiation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73693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432FF"/>
              </a:buClr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for the call in the initial state radiation routine we need to use the LO PDF for either the proton or the nucleus</a:t>
            </a:r>
          </a:p>
          <a:p>
            <a:pPr marL="285750" indent="-285750">
              <a:buClr>
                <a:srgbClr val="0432FF"/>
              </a:buClr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if we would use the proton one in a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eA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DIS event we would be not getting the equivalent of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N</a:t>
            </a:r>
            <a:r>
              <a:rPr lang="en-US" baseline="30000" dirty="0" err="1">
                <a:latin typeface="Comic Sans MS" panose="030F0902030302020204" pitchFamily="66" charset="0"/>
                <a:sym typeface="Wingdings"/>
              </a:rPr>
              <a:t>X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nPDFs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.</a:t>
            </a:r>
            <a:endParaRPr lang="en-US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23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/>
              <a:t>QCD</a:t>
            </a:r>
            <a:r>
              <a:rPr lang="en-US" dirty="0"/>
              <a:t> in MC</a:t>
            </a:r>
            <a:r>
              <a:rPr lang="en-US" cap="none" dirty="0"/>
              <a:t>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457302"/>
            <a:ext cx="2361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What are the facts:</a:t>
            </a:r>
          </a:p>
          <a:p>
            <a:endParaRPr lang="en-US" dirty="0">
              <a:latin typeface="Comic Sans MS" panose="030F09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7000" y="884422"/>
            <a:ext cx="1636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PDFs ≠ </a:t>
            </a:r>
            <a:r>
              <a:rPr lang="en-US" dirty="0" err="1">
                <a:latin typeface="Comic Sans MS" panose="030F0902030302020204" pitchFamily="66" charset="0"/>
              </a:rPr>
              <a:t>nPDFs</a:t>
            </a:r>
            <a:endParaRPr lang="en-US" dirty="0">
              <a:latin typeface="Comic Sans MS" panose="030F09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2706" y="889020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FF ≠ </a:t>
            </a:r>
            <a:r>
              <a:rPr lang="en-US" dirty="0" err="1">
                <a:latin typeface="Comic Sans MS" panose="030F0902030302020204" pitchFamily="66" charset="0"/>
              </a:rPr>
              <a:t>nFF</a:t>
            </a:r>
            <a:endParaRPr lang="en-US" dirty="0">
              <a:latin typeface="Comic Sans MS" panose="030F0902030302020204" pitchFamily="66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8" y="1258352"/>
            <a:ext cx="4450514" cy="1956547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" r="3774" b="66256"/>
          <a:stretch/>
        </p:blipFill>
        <p:spPr bwMode="auto">
          <a:xfrm>
            <a:off x="4616546" y="1346241"/>
            <a:ext cx="4482908" cy="16627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870" y="3265334"/>
            <a:ext cx="91291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to treat nuclear effects both in </a:t>
            </a:r>
            <a:r>
              <a:rPr lang="en-US" dirty="0" err="1">
                <a:latin typeface="Comic Sans MS" panose="030F0902030302020204" pitchFamily="66" charset="0"/>
              </a:rPr>
              <a:t>nPDFs</a:t>
            </a:r>
            <a:r>
              <a:rPr lang="en-US" dirty="0">
                <a:latin typeface="Comic Sans MS" panose="030F0902030302020204" pitchFamily="66" charset="0"/>
              </a:rPr>
              <a:t> and </a:t>
            </a:r>
            <a:r>
              <a:rPr lang="en-US" dirty="0" err="1">
                <a:latin typeface="Comic Sans MS" panose="030F0902030302020204" pitchFamily="66" charset="0"/>
              </a:rPr>
              <a:t>nFF</a:t>
            </a:r>
            <a:r>
              <a:rPr lang="en-US" dirty="0">
                <a:latin typeface="Comic Sans MS" panose="030F0902030302020204" pitchFamily="66" charset="0"/>
              </a:rPr>
              <a:t> consistently the best is to change the splitting functions, which are consistently used in the initial and final state radiation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we should implement this in to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Pythia</a:t>
            </a:r>
            <a:endParaRPr lang="en-US" dirty="0">
              <a:latin typeface="Comic Sans MS" panose="030F0902030302020204" pitchFamily="66" charset="0"/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questions what PDFs to use for the nucleus and the initial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parton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radiation routine</a:t>
            </a:r>
            <a:r>
              <a:rPr lang="en-US" dirty="0">
                <a:latin typeface="Comic Sans MS" panose="030F0902030302020204" pitchFamily="66" charset="0"/>
              </a:rPr>
              <a:t>  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my suggestion crosschecked with Sven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Moch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: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nucleus: LO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pPDFs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   initial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parton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radiation routine: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pPDFs</a:t>
            </a:r>
            <a:r>
              <a:rPr lang="en-US" dirty="0">
                <a:latin typeface="Comic Sans MS" panose="030F0902030302020204" pitchFamily="66" charset="0"/>
              </a:rPr>
              <a:t> 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I.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Vitev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et al. similar ideas right now for A+A </a:t>
            </a:r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arXiv:1903.06170</a:t>
            </a:r>
            <a:r>
              <a:rPr lang="en-US" dirty="0"/>
              <a:t> </a:t>
            </a:r>
            <a:endParaRPr lang="en-US" dirty="0">
              <a:latin typeface="Comic Sans MS" panose="030F0902030302020204" pitchFamily="66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1864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830-40F3-F04E-B2E3-10E6672BA8FF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08" y="2791630"/>
            <a:ext cx="9052560" cy="2637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26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dirty="0"/>
              <a:t>Inclusive Cross-Sections in </a:t>
            </a:r>
            <a:r>
              <a:rPr lang="en-US" cap="none" dirty="0" err="1"/>
              <a:t>e</a:t>
            </a:r>
            <a:r>
              <a:rPr lang="en-US" dirty="0" err="1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" r="8556" b="2710"/>
          <a:stretch/>
        </p:blipFill>
        <p:spPr>
          <a:xfrm>
            <a:off x="-8467" y="1105958"/>
            <a:ext cx="4766680" cy="4803775"/>
          </a:xfrm>
          <a:prstGeom prst="rect">
            <a:avLst/>
          </a:prstGeom>
        </p:spPr>
      </p:pic>
      <p:sp>
        <p:nvSpPr>
          <p:cNvPr id="7" name="Curved Right Arrow 6"/>
          <p:cNvSpPr/>
          <p:nvPr/>
        </p:nvSpPr>
        <p:spPr bwMode="auto">
          <a:xfrm>
            <a:off x="181116" y="5824334"/>
            <a:ext cx="558800" cy="465667"/>
          </a:xfrm>
          <a:prstGeom prst="curved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6376" y="5974523"/>
            <a:ext cx="4029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omic Sans MS"/>
                <a:cs typeface="Comic Sans MS"/>
              </a:rPr>
              <a:t>Gluon distribution ~ </a:t>
            </a:r>
            <a:r>
              <a:rPr lang="en-US" dirty="0">
                <a:solidFill>
                  <a:srgbClr val="0000FF"/>
                </a:solidFill>
                <a:uFill>
                  <a:solidFill>
                    <a:srgbClr val="032CE2"/>
                  </a:solidFill>
                </a:uFill>
                <a:latin typeface="Comic Sans MS"/>
                <a:cs typeface="Comic Sans MS"/>
              </a:rPr>
              <a:t>d</a:t>
            </a:r>
            <a:r>
              <a:rPr lang="en-US" dirty="0">
                <a:solidFill>
                  <a:srgbClr val="0000FF"/>
                </a:solidFill>
                <a:latin typeface="Symbol" charset="2"/>
                <a:cs typeface="Symbol" charset="2"/>
              </a:rPr>
              <a:t>s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(x,Q</a:t>
            </a:r>
            <a:r>
              <a:rPr lang="en-US" baseline="31999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)/dlnQ</a:t>
            </a:r>
            <a:r>
              <a:rPr lang="en-US" baseline="31999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17823"/>
            <a:ext cx="27366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For Details: </a:t>
            </a:r>
            <a:r>
              <a:rPr lang="en-US" sz="1400" dirty="0">
                <a:latin typeface="Comic Sans MS"/>
                <a:cs typeface="Comic Sans MS"/>
              </a:rPr>
              <a:t>arXiv:1708.05654</a:t>
            </a:r>
          </a:p>
        </p:txBody>
      </p:sp>
      <p:pic>
        <p:nvPicPr>
          <p:cNvPr id="12" name="Picture 11" descr="Fl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" r="4584"/>
          <a:stretch/>
        </p:blipFill>
        <p:spPr>
          <a:xfrm>
            <a:off x="4758213" y="915553"/>
            <a:ext cx="4172982" cy="4122578"/>
          </a:xfrm>
          <a:prstGeom prst="rect">
            <a:avLst/>
          </a:prstGeom>
        </p:spPr>
      </p:pic>
      <p:sp>
        <p:nvSpPr>
          <p:cNvPr id="18" name="Curved Right Arrow 17"/>
          <p:cNvSpPr/>
          <p:nvPr/>
        </p:nvSpPr>
        <p:spPr bwMode="auto">
          <a:xfrm>
            <a:off x="5379597" y="4912019"/>
            <a:ext cx="558800" cy="465667"/>
          </a:xfrm>
          <a:prstGeom prst="curved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0792" y="5077763"/>
            <a:ext cx="2735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Direct Access to gluons</a:t>
            </a:r>
          </a:p>
        </p:txBody>
      </p:sp>
    </p:spTree>
    <p:extLst>
      <p:ext uri="{BB962C8B-B14F-4D97-AF65-F5344CB8AC3E}">
        <p14:creationId xmlns:p14="http://schemas.microsoft.com/office/powerpoint/2010/main" val="5615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dirty="0"/>
              <a:t>Inclusive Cross-Sections in </a:t>
            </a:r>
            <a:r>
              <a:rPr lang="en-US" cap="none" dirty="0" err="1"/>
              <a:t>e</a:t>
            </a:r>
            <a:r>
              <a:rPr lang="en-US" dirty="0" err="1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" t="5273" r="2498"/>
          <a:stretch/>
        </p:blipFill>
        <p:spPr>
          <a:xfrm rot="5400000">
            <a:off x="81173" y="513816"/>
            <a:ext cx="4267566" cy="4367116"/>
          </a:xfrm>
          <a:prstGeom prst="rect">
            <a:avLst/>
          </a:prstGeom>
        </p:spPr>
      </p:pic>
      <p:pic>
        <p:nvPicPr>
          <p:cNvPr id="15" name="Picture 14" descr="charm-pro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884" y="4991370"/>
            <a:ext cx="1234351" cy="829580"/>
          </a:xfrm>
          <a:prstGeom prst="rect">
            <a:avLst/>
          </a:prstGeom>
        </p:spPr>
      </p:pic>
      <p:sp>
        <p:nvSpPr>
          <p:cNvPr id="16" name="Curved Right Arrow 15"/>
          <p:cNvSpPr/>
          <p:nvPr/>
        </p:nvSpPr>
        <p:spPr bwMode="auto">
          <a:xfrm>
            <a:off x="196988" y="4561982"/>
            <a:ext cx="558800" cy="465667"/>
          </a:xfrm>
          <a:prstGeom prst="curved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3841" y="4973232"/>
            <a:ext cx="32028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Direct Access to gluons at </a:t>
            </a:r>
          </a:p>
          <a:p>
            <a:pPr algn="ctr"/>
            <a:r>
              <a:rPr lang="en-US" dirty="0">
                <a:latin typeface="Comic Sans MS"/>
                <a:cs typeface="Comic Sans MS"/>
              </a:rPr>
              <a:t>medium to high x by tagging </a:t>
            </a:r>
          </a:p>
          <a:p>
            <a:pPr algn="ctr"/>
            <a:r>
              <a:rPr lang="en-US" dirty="0">
                <a:latin typeface="Comic Sans MS"/>
                <a:cs typeface="Comic Sans MS"/>
              </a:rPr>
              <a:t>photon-gluon fusion through</a:t>
            </a:r>
          </a:p>
          <a:p>
            <a:pPr algn="ctr"/>
            <a:r>
              <a:rPr lang="en-US" dirty="0">
                <a:latin typeface="Comic Sans MS"/>
                <a:cs typeface="Comic Sans MS"/>
              </a:rPr>
              <a:t>charm events</a:t>
            </a:r>
          </a:p>
        </p:txBody>
      </p:sp>
      <p:pic>
        <p:nvPicPr>
          <p:cNvPr id="11" name="Picture 10" descr="Fl.char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4" t="1827" r="4363" b="1370"/>
          <a:stretch/>
        </p:blipFill>
        <p:spPr>
          <a:xfrm>
            <a:off x="4669439" y="844177"/>
            <a:ext cx="4066798" cy="3955472"/>
          </a:xfrm>
          <a:prstGeom prst="rect">
            <a:avLst/>
          </a:prstGeom>
        </p:spPr>
      </p:pic>
      <p:sp>
        <p:nvSpPr>
          <p:cNvPr id="18" name="Curved Right Arrow 17"/>
          <p:cNvSpPr/>
          <p:nvPr/>
        </p:nvSpPr>
        <p:spPr bwMode="auto">
          <a:xfrm>
            <a:off x="5262185" y="4714382"/>
            <a:ext cx="558800" cy="465667"/>
          </a:xfrm>
          <a:prstGeom prst="curved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84375" y="5180049"/>
            <a:ext cx="36449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omic Sans MS"/>
                <a:cs typeface="Comic Sans MS"/>
              </a:rPr>
              <a:t>high precision  </a:t>
            </a:r>
            <a:r>
              <a:rPr lang="en-US" sz="1600" dirty="0" err="1">
                <a:latin typeface="Comic Sans MS"/>
                <a:cs typeface="Comic Sans MS"/>
              </a:rPr>
              <a:t>F</a:t>
            </a:r>
            <a:r>
              <a:rPr lang="en-US" sz="1600" baseline="-25000" dirty="0" err="1">
                <a:latin typeface="Comic Sans MS"/>
                <a:cs typeface="Comic Sans MS"/>
              </a:rPr>
              <a:t>l</a:t>
            </a:r>
            <a:r>
              <a:rPr lang="en-US" sz="1600" baseline="30000" dirty="0" err="1">
                <a:latin typeface="Comic Sans MS"/>
                <a:cs typeface="Comic Sans MS"/>
              </a:rPr>
              <a:t>charm</a:t>
            </a:r>
            <a:r>
              <a:rPr lang="en-US" sz="1600" baseline="30000" dirty="0">
                <a:latin typeface="Comic Sans MS"/>
                <a:cs typeface="Comic Sans MS"/>
              </a:rPr>
              <a:t> </a:t>
            </a:r>
            <a:r>
              <a:rPr lang="en-US" sz="1600" dirty="0">
                <a:latin typeface="Comic Sans MS"/>
                <a:cs typeface="Comic Sans MS"/>
              </a:rPr>
              <a:t>will offer an </a:t>
            </a:r>
          </a:p>
          <a:p>
            <a:r>
              <a:rPr lang="en-US" sz="1600" dirty="0">
                <a:latin typeface="Comic Sans MS"/>
                <a:cs typeface="Comic Sans MS"/>
              </a:rPr>
              <a:t>opportunity to benchmark different </a:t>
            </a:r>
            <a:r>
              <a:rPr lang="en-US" sz="1600" dirty="0"/>
              <a:t> </a:t>
            </a:r>
          </a:p>
          <a:p>
            <a:r>
              <a:rPr lang="en-US" sz="1600" dirty="0">
                <a:latin typeface="Comic Sans MS"/>
                <a:cs typeface="Comic Sans MS"/>
              </a:rPr>
              <a:t>GM-VFNS schemes with an </a:t>
            </a:r>
          </a:p>
          <a:p>
            <a:r>
              <a:rPr lang="en-US" sz="1600" dirty="0">
                <a:latin typeface="Comic Sans MS"/>
                <a:cs typeface="Comic Sans MS"/>
              </a:rPr>
              <a:t>unprecedented precision.</a:t>
            </a:r>
          </a:p>
        </p:txBody>
      </p:sp>
    </p:spTree>
    <p:extLst>
      <p:ext uri="{BB962C8B-B14F-4D97-AF65-F5344CB8AC3E}">
        <p14:creationId xmlns:p14="http://schemas.microsoft.com/office/powerpoint/2010/main" val="317713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830-40F3-F04E-B2E3-10E6672BA8F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Study of EIC Pseudo-Data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9" y="2322893"/>
            <a:ext cx="2649220" cy="20980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428" y="2294015"/>
            <a:ext cx="2065020" cy="1988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143" y="2284869"/>
            <a:ext cx="2096262" cy="20109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01732" y="2061479"/>
            <a:ext cx="1034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mic Sans MS"/>
                <a:cs typeface="Comic Sans MS"/>
              </a:rPr>
              <a:t>EPS-09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24990" y="2072826"/>
            <a:ext cx="1157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mic Sans MS"/>
                <a:cs typeface="Comic Sans MS"/>
              </a:rPr>
              <a:t>EPPS-16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49789" y="2072826"/>
            <a:ext cx="127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mic Sans MS"/>
                <a:cs typeface="Comic Sans MS"/>
              </a:rPr>
              <a:t>EPPS-16*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73411"/>
            <a:ext cx="84561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mic Sans MS"/>
                <a:cs typeface="Comic Sans MS"/>
              </a:rPr>
              <a:t>Impact study</a:t>
            </a:r>
          </a:p>
          <a:p>
            <a:r>
              <a:rPr lang="en-US" sz="1600" dirty="0">
                <a:latin typeface="Comic Sans MS"/>
                <a:cs typeface="Comic Sans MS"/>
              </a:rPr>
              <a:t>based on EPPS-16 framework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1400" dirty="0">
                <a:latin typeface="Comic Sans MS"/>
                <a:cs typeface="Comic Sans MS"/>
              </a:rPr>
              <a:t>LHC </a:t>
            </a:r>
            <a:r>
              <a:rPr lang="en-US" sz="1400" dirty="0" err="1">
                <a:latin typeface="Comic Sans MS"/>
                <a:cs typeface="Comic Sans MS"/>
              </a:rPr>
              <a:t>pA</a:t>
            </a:r>
            <a:r>
              <a:rPr lang="en-US" sz="1400" dirty="0">
                <a:latin typeface="Comic Sans MS"/>
                <a:cs typeface="Comic Sans MS"/>
              </a:rPr>
              <a:t> data are included in baseline &amp; reduced weight of PHENIX </a:t>
            </a:r>
            <a:r>
              <a:rPr lang="en-US" sz="1400" dirty="0">
                <a:latin typeface="Symbol" charset="2"/>
                <a:cs typeface="Symbol" charset="2"/>
              </a:rPr>
              <a:t>p</a:t>
            </a:r>
            <a:r>
              <a:rPr lang="en-US" sz="1400" baseline="30000" dirty="0">
                <a:latin typeface="Comic Sans MS"/>
                <a:cs typeface="Comic Sans MS"/>
              </a:rPr>
              <a:t>0</a:t>
            </a:r>
            <a:r>
              <a:rPr lang="en-US" sz="1400" dirty="0">
                <a:latin typeface="Comic Sans MS"/>
                <a:cs typeface="Comic Sans MS"/>
              </a:rPr>
              <a:t>-data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1400" dirty="0">
                <a:latin typeface="Comic Sans MS"/>
                <a:cs typeface="Comic Sans MS"/>
              </a:rPr>
              <a:t>Quark flavors are now fitted separately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1400" dirty="0">
                <a:latin typeface="Comic Sans MS"/>
                <a:cs typeface="Comic Sans MS"/>
              </a:rPr>
              <a:t>EPPS16* </a:t>
            </a:r>
            <a:r>
              <a:rPr lang="en-US" sz="1400" dirty="0">
                <a:latin typeface="Comic Sans MS"/>
                <a:cs typeface="Comic Sans MS"/>
                <a:sym typeface="Wingdings"/>
              </a:rPr>
              <a:t> </a:t>
            </a:r>
            <a:r>
              <a:rPr lang="en-US" sz="1400" dirty="0">
                <a:latin typeface="Comic Sans MS"/>
                <a:cs typeface="Comic Sans MS"/>
              </a:rPr>
              <a:t>functional form</a:t>
            </a:r>
            <a:r>
              <a:rPr lang="en-US" sz="1400" b="1" dirty="0">
                <a:latin typeface="Comic Sans MS"/>
                <a:cs typeface="Comic Sans MS"/>
              </a:rPr>
              <a:t> </a:t>
            </a:r>
            <a:r>
              <a:rPr lang="en-US" sz="1400" dirty="0">
                <a:latin typeface="Comic Sans MS"/>
                <a:cs typeface="Comic Sans MS"/>
              </a:rPr>
              <a:t>with less constraints (for gluons) in extrapolating for x &lt; </a:t>
            </a:r>
            <a:r>
              <a:rPr lang="en-US" sz="1400" dirty="0" err="1">
                <a:latin typeface="Comic Sans MS"/>
                <a:cs typeface="Comic Sans MS"/>
              </a:rPr>
              <a:t>x</a:t>
            </a:r>
            <a:r>
              <a:rPr lang="en-US" sz="1400" baseline="-25000" dirty="0" err="1">
                <a:latin typeface="Comic Sans MS"/>
                <a:cs typeface="Comic Sans MS"/>
              </a:rPr>
              <a:t>data</a:t>
            </a:r>
            <a:r>
              <a:rPr lang="en-US" sz="1400" dirty="0">
                <a:latin typeface="Comic Sans MS"/>
                <a:cs typeface="Comic Sans MS"/>
              </a:rPr>
              <a:t> </a:t>
            </a:r>
          </a:p>
          <a:p>
            <a:pPr lvl="1">
              <a:buClr>
                <a:srgbClr val="0000FF"/>
              </a:buClr>
            </a:pPr>
            <a:r>
              <a:rPr lang="en-US" sz="1400" dirty="0">
                <a:latin typeface="Comic Sans MS"/>
                <a:cs typeface="Comic Sans MS"/>
                <a:sym typeface="Wingdings"/>
              </a:rPr>
              <a:t>      </a:t>
            </a:r>
            <a:r>
              <a:rPr lang="en-US" sz="1400" dirty="0">
                <a:latin typeface="Comic Sans MS"/>
                <a:cs typeface="Comic Sans MS"/>
              </a:rPr>
              <a:t>critical to study the impact of the high precision EIC data!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461300" y="4521790"/>
            <a:ext cx="2403202" cy="1858613"/>
            <a:chOff x="747947" y="1910833"/>
            <a:chExt cx="2403202" cy="1858613"/>
          </a:xfrm>
        </p:grpSpPr>
        <p:pic>
          <p:nvPicPr>
            <p:cNvPr id="13" name="Picture 12" descr="FitForm_old.pdf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08" r="5853"/>
            <a:stretch/>
          </p:blipFill>
          <p:spPr>
            <a:xfrm>
              <a:off x="747947" y="1910833"/>
              <a:ext cx="2403202" cy="185861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408684" y="3330947"/>
              <a:ext cx="7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00FF"/>
                  </a:solidFill>
                  <a:latin typeface="Comic Sans MS"/>
                  <a:cs typeface="Comic Sans MS"/>
                </a:rPr>
                <a:t>EPPS-16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597571" y="4521789"/>
            <a:ext cx="2418159" cy="1858613"/>
            <a:chOff x="3884218" y="1910832"/>
            <a:chExt cx="2418159" cy="1858613"/>
          </a:xfrm>
        </p:grpSpPr>
        <p:pic>
          <p:nvPicPr>
            <p:cNvPr id="14" name="Picture 13" descr="FitForm_new2.pdf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9" r="5176"/>
            <a:stretch/>
          </p:blipFill>
          <p:spPr>
            <a:xfrm>
              <a:off x="3884218" y="1910832"/>
              <a:ext cx="2397469" cy="185861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5509321" y="3308430"/>
              <a:ext cx="79305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solidFill>
                    <a:srgbClr val="0000FF"/>
                  </a:solidFill>
                  <a:latin typeface="Comic Sans MS"/>
                  <a:cs typeface="Comic Sans MS"/>
                </a:rPr>
                <a:t>EPPS-16*</a:t>
              </a:r>
            </a:p>
          </p:txBody>
        </p:sp>
      </p:grpSp>
      <p:sp>
        <p:nvSpPr>
          <p:cNvPr id="19" name="Left Arrow 18"/>
          <p:cNvSpPr/>
          <p:nvPr/>
        </p:nvSpPr>
        <p:spPr bwMode="auto">
          <a:xfrm flipH="1">
            <a:off x="2846009" y="3048069"/>
            <a:ext cx="931847" cy="188015"/>
          </a:xfrm>
          <a:prstGeom prst="lef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1623" y="3236084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omic Sans MS"/>
                <a:cs typeface="Comic Sans MS"/>
              </a:rPr>
              <a:t>Remove extra</a:t>
            </a:r>
          </a:p>
          <a:p>
            <a:pPr algn="ctr"/>
            <a:r>
              <a:rPr lang="en-US" sz="1400" dirty="0">
                <a:latin typeface="Comic Sans MS"/>
                <a:cs typeface="Comic Sans MS"/>
              </a:rPr>
              <a:t>weight on </a:t>
            </a:r>
          </a:p>
          <a:p>
            <a:pPr algn="ctr"/>
            <a:r>
              <a:rPr lang="en-US" sz="1400" dirty="0">
                <a:latin typeface="Comic Sans MS"/>
                <a:cs typeface="Comic Sans MS"/>
              </a:rPr>
              <a:t>PHENIX </a:t>
            </a:r>
          </a:p>
          <a:p>
            <a:pPr algn="ctr"/>
            <a:r>
              <a:rPr lang="en-US" sz="1400" dirty="0" err="1">
                <a:latin typeface="Comic Sans MS"/>
                <a:cs typeface="Comic Sans MS"/>
              </a:rPr>
              <a:t>R</a:t>
            </a:r>
            <a:r>
              <a:rPr lang="en-US" sz="1400" baseline="-25000" dirty="0" err="1">
                <a:latin typeface="Comic Sans MS"/>
                <a:cs typeface="Comic Sans MS"/>
              </a:rPr>
              <a:t>dA</a:t>
            </a:r>
            <a:r>
              <a:rPr lang="en-US" sz="1400" dirty="0">
                <a:latin typeface="Comic Sans MS"/>
                <a:cs typeface="Comic Sans MS"/>
              </a:rPr>
              <a:t>(</a:t>
            </a:r>
            <a:r>
              <a:rPr lang="en-US" sz="1400" dirty="0">
                <a:latin typeface="Symbol" charset="2"/>
                <a:cs typeface="Symbol" charset="2"/>
              </a:rPr>
              <a:t>p</a:t>
            </a:r>
            <a:r>
              <a:rPr lang="en-US" sz="1400" baseline="30000" dirty="0">
                <a:latin typeface="Comic Sans MS"/>
                <a:cs typeface="Comic Sans MS"/>
              </a:rPr>
              <a:t>0</a:t>
            </a:r>
            <a:r>
              <a:rPr lang="en-US" sz="1400" dirty="0">
                <a:latin typeface="Comic Sans MS"/>
                <a:cs typeface="Comic Sans MS"/>
              </a:rPr>
              <a:t>)</a:t>
            </a:r>
          </a:p>
        </p:txBody>
      </p:sp>
      <p:sp>
        <p:nvSpPr>
          <p:cNvPr id="21" name="Left Arrow 20"/>
          <p:cNvSpPr/>
          <p:nvPr/>
        </p:nvSpPr>
        <p:spPr bwMode="auto">
          <a:xfrm flipH="1">
            <a:off x="5998438" y="3040157"/>
            <a:ext cx="931847" cy="188015"/>
          </a:xfrm>
          <a:prstGeom prst="lef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35893" y="3187831"/>
            <a:ext cx="10198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Comic Sans MS"/>
                <a:cs typeface="Comic Sans MS"/>
              </a:rPr>
              <a:t>change</a:t>
            </a:r>
          </a:p>
          <a:p>
            <a:pPr algn="ctr"/>
            <a:r>
              <a:rPr lang="en-US" sz="1400" dirty="0">
                <a:latin typeface="Comic Sans MS"/>
                <a:cs typeface="Comic Sans MS"/>
              </a:rPr>
              <a:t>of </a:t>
            </a:r>
          </a:p>
          <a:p>
            <a:pPr algn="ctr"/>
            <a:r>
              <a:rPr lang="en-US" sz="1400" dirty="0">
                <a:latin typeface="Comic Sans MS"/>
                <a:cs typeface="Comic Sans MS"/>
              </a:rPr>
              <a:t>functional</a:t>
            </a:r>
          </a:p>
          <a:p>
            <a:pPr algn="ctr"/>
            <a:r>
              <a:rPr lang="en-US" sz="1400" dirty="0">
                <a:latin typeface="Comic Sans MS"/>
                <a:cs typeface="Comic Sans MS"/>
              </a:rPr>
              <a:t>form</a:t>
            </a:r>
          </a:p>
        </p:txBody>
      </p:sp>
      <p:sp>
        <p:nvSpPr>
          <p:cNvPr id="23" name="Left Arrow 22"/>
          <p:cNvSpPr/>
          <p:nvPr/>
        </p:nvSpPr>
        <p:spPr bwMode="auto">
          <a:xfrm flipH="1">
            <a:off x="5847153" y="5334169"/>
            <a:ext cx="931847" cy="188015"/>
          </a:xfrm>
          <a:prstGeom prst="lef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264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 animBg="1"/>
      <p:bldP spid="20" grpId="0"/>
      <p:bldP spid="21" grpId="0" animBg="1"/>
      <p:bldP spid="22" grpId="0"/>
      <p:bldP spid="23" grpId="0" animBg="1"/>
      <p:bldP spid="2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4AFFDF-D520-134B-9303-DB12F4C5D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3A4608-9A1F-9B40-BE91-90EA9258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830-40F3-F04E-B2E3-10E6672BA8F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491124-71A0-3A46-9D4B-FA7A0AAF5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EIC: Impact on the Knowledge of 1D Nuclear PDFs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EA2942-96CD-954D-9E75-578E612C2F69}"/>
              </a:ext>
            </a:extLst>
          </p:cNvPr>
          <p:cNvSpPr txBox="1"/>
          <p:nvPr/>
        </p:nvSpPr>
        <p:spPr>
          <a:xfrm>
            <a:off x="909594" y="635006"/>
            <a:ext cx="144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√s &lt; 45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GeV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D44E2B-A9CA-C24E-A7D3-5D0EC8240E20}"/>
              </a:ext>
            </a:extLst>
          </p:cNvPr>
          <p:cNvSpPr txBox="1"/>
          <p:nvPr/>
        </p:nvSpPr>
        <p:spPr>
          <a:xfrm>
            <a:off x="5920615" y="1209088"/>
            <a:ext cx="3519717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mic Sans MS"/>
                <a:cs typeface="Comic Sans MS"/>
              </a:rPr>
              <a:t>Ratio of PDF of </a:t>
            </a:r>
            <a:r>
              <a:rPr lang="en-US" sz="1600" b="1" dirty="0" err="1">
                <a:solidFill>
                  <a:srgbClr val="0000FF"/>
                </a:solidFill>
                <a:latin typeface="Comic Sans MS"/>
                <a:cs typeface="Comic Sans MS"/>
              </a:rPr>
              <a:t>Pb</a:t>
            </a:r>
            <a:r>
              <a:rPr lang="en-US" sz="1600" b="1" dirty="0">
                <a:solidFill>
                  <a:srgbClr val="0000FF"/>
                </a:solidFill>
                <a:latin typeface="Comic Sans MS"/>
                <a:cs typeface="Comic Sans MS"/>
              </a:rPr>
              <a:t> over Proton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latin typeface="Comic Sans MS"/>
                <a:cs typeface="Comic Sans MS"/>
              </a:rPr>
              <a:t>Without EIC, large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latin typeface="Comic Sans MS"/>
                <a:cs typeface="Comic Sans MS"/>
              </a:rPr>
              <a:t>     uncertainties </a:t>
            </a:r>
          </a:p>
          <a:p>
            <a:pPr>
              <a:buClr>
                <a:srgbClr val="0000FF"/>
              </a:buClr>
            </a:pPr>
            <a:r>
              <a:rPr lang="en-US" sz="1600" b="1" dirty="0">
                <a:latin typeface="Comic Sans MS"/>
                <a:cs typeface="Comic Sans MS"/>
                <a:sym typeface="Wingdings"/>
              </a:rPr>
              <a:t>    </a:t>
            </a:r>
            <a:r>
              <a:rPr lang="en-US" sz="1600" dirty="0">
                <a:latin typeface="Comic Sans MS"/>
                <a:cs typeface="Comic Sans MS"/>
              </a:rPr>
              <a:t>With EIC 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significantly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         reduced uncertainties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latin typeface="Comic Sans MS"/>
                <a:cs typeface="Comic Sans MS"/>
              </a:rPr>
              <a:t>Complementary to RHIC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latin typeface="Comic Sans MS"/>
                <a:cs typeface="Comic Sans MS"/>
              </a:rPr>
              <a:t>    and LHC </a:t>
            </a:r>
            <a:r>
              <a:rPr lang="en-US" sz="1600" dirty="0" err="1">
                <a:latin typeface="Comic Sans MS"/>
                <a:cs typeface="Comic Sans MS"/>
              </a:rPr>
              <a:t>pA</a:t>
            </a:r>
            <a:r>
              <a:rPr lang="en-US" sz="1600" dirty="0">
                <a:latin typeface="Comic Sans MS"/>
                <a:cs typeface="Comic Sans MS"/>
              </a:rPr>
              <a:t> data. 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latin typeface="Comic Sans MS"/>
                <a:cs typeface="Comic Sans MS"/>
              </a:rPr>
              <a:t>    Provides information on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latin typeface="Comic Sans MS"/>
                <a:cs typeface="Comic Sans MS"/>
              </a:rPr>
              <a:t>    initial state for heavy ion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latin typeface="Comic Sans MS"/>
                <a:cs typeface="Comic Sans MS"/>
              </a:rPr>
              <a:t>    collisions.</a:t>
            </a:r>
            <a:endParaRPr lang="en-US" sz="1600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</a:rPr>
              <a:t>Does the nucleus behave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</a:rPr>
              <a:t>    like a proton at low-x? </a:t>
            </a:r>
            <a:endParaRPr lang="en-US" sz="1600" dirty="0">
              <a:solidFill>
                <a:srgbClr val="000000"/>
              </a:solidFill>
              <a:latin typeface="Comic Sans MS"/>
              <a:cs typeface="Comic Sans MS"/>
              <a:sym typeface="Wingdings"/>
            </a:endParaRP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  relevant to very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    high-energy cosmic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    ray studies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  critical input to AA 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submitted to PRD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  </a:t>
            </a:r>
            <a:r>
              <a:rPr lang="en-US" sz="1600" dirty="0">
                <a:latin typeface="Comic Sans MS"/>
                <a:cs typeface="Comic Sans MS"/>
              </a:rPr>
              <a:t>arXiv:1708.05654</a:t>
            </a:r>
            <a:endParaRPr lang="en-US" sz="1600" dirty="0">
              <a:solidFill>
                <a:srgbClr val="00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C983BC-B560-0240-9B80-6596804A69FD}"/>
              </a:ext>
            </a:extLst>
          </p:cNvPr>
          <p:cNvSpPr txBox="1"/>
          <p:nvPr/>
        </p:nvSpPr>
        <p:spPr>
          <a:xfrm>
            <a:off x="4109994" y="577579"/>
            <a:ext cx="144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√s &lt; 90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GeV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FCBF85-5F93-1449-B77B-907F061880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4" t="1766" r="2069" b="2848"/>
          <a:stretch/>
        </p:blipFill>
        <p:spPr>
          <a:xfrm>
            <a:off x="178675" y="956441"/>
            <a:ext cx="5618181" cy="32476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6163BD-C671-5345-B1D6-5A7FBFF30F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" y="4175740"/>
            <a:ext cx="5896303" cy="172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2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14:prism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access </a:t>
            </a:r>
            <a:r>
              <a:rPr lang="en-US" dirty="0" err="1"/>
              <a:t>Partons</a:t>
            </a:r>
            <a:r>
              <a:rPr lang="en-US" dirty="0"/>
              <a:t> in DIS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736" y="957855"/>
            <a:ext cx="9507731" cy="4811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  <a:buFont typeface="+mj-lt"/>
              <a:buAutoNum type="arabicPeriod"/>
            </a:pP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 Indirect: </a:t>
            </a:r>
            <a:r>
              <a:rPr lang="en-US" sz="2000" dirty="0">
                <a:latin typeface="Comic Sans MS"/>
                <a:cs typeface="Comic Sans MS"/>
              </a:rPr>
              <a:t>the scaling violation of the cross section as function of x and Q</a:t>
            </a:r>
            <a:r>
              <a:rPr lang="en-US" sz="2000" baseline="30000" dirty="0">
                <a:latin typeface="Comic Sans MS"/>
                <a:cs typeface="Comic Sans MS"/>
              </a:rPr>
              <a:t>2</a:t>
            </a:r>
            <a:endParaRPr lang="en-US" sz="2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</a:pPr>
            <a:r>
              <a:rPr lang="en-US" sz="2000" dirty="0">
                <a:solidFill>
                  <a:srgbClr val="0000FF"/>
                </a:solidFill>
                <a:uFill>
                  <a:solidFill>
                    <a:srgbClr val="032CE2"/>
                  </a:solidFill>
                </a:uFill>
                <a:latin typeface="Comic Sans MS"/>
                <a:cs typeface="Comic Sans MS"/>
              </a:rPr>
              <a:t>   d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F</a:t>
            </a:r>
            <a:r>
              <a:rPr lang="en-US" sz="2000" baseline="-5999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(x,Q</a:t>
            </a:r>
            <a:r>
              <a:rPr lang="en-US" sz="2000" baseline="31999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)/dlnQ</a:t>
            </a:r>
            <a:r>
              <a:rPr lang="en-US" sz="2000" baseline="31999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G(x,Q</a:t>
            </a:r>
            <a:r>
              <a:rPr lang="en-US" sz="2000" baseline="30000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2</a:t>
            </a: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)</a:t>
            </a: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/>
            </a:pPr>
            <a:endParaRPr lang="en-US" sz="2000" baseline="30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 startAt="2"/>
            </a:pP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 Direct: </a:t>
            </a:r>
            <a:r>
              <a:rPr lang="en-US" sz="2000" dirty="0">
                <a:latin typeface="Comic Sans MS"/>
                <a:cs typeface="Comic Sans MS"/>
              </a:rPr>
              <a:t>the measurement of  F</a:t>
            </a:r>
            <a:r>
              <a:rPr lang="en-US" sz="2000" baseline="-25000" dirty="0">
                <a:latin typeface="Comic Sans MS"/>
                <a:cs typeface="Comic Sans MS"/>
              </a:rPr>
              <a:t>L</a:t>
            </a:r>
          </a:p>
          <a:p>
            <a:pPr>
              <a:buClr>
                <a:srgbClr val="0000FF"/>
              </a:buClr>
              <a:buFont typeface="+mj-lt"/>
              <a:buAutoNum type="arabicPeriod" startAt="2"/>
            </a:pPr>
            <a:endParaRPr lang="en-US" sz="2000" baseline="-25000" dirty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  <a:buFont typeface="+mj-lt"/>
              <a:buAutoNum type="arabicPeriod" startAt="2"/>
            </a:pPr>
            <a:r>
              <a:rPr lang="en-US" sz="2000" dirty="0">
                <a:solidFill>
                  <a:srgbClr val="0000FF"/>
                </a:solidFill>
                <a:latin typeface="Comic Sans MS"/>
                <a:cs typeface="Comic Sans MS"/>
              </a:rPr>
              <a:t> Direct:</a:t>
            </a:r>
            <a:r>
              <a:rPr lang="en-US" sz="2000" dirty="0">
                <a:latin typeface="Comic Sans MS"/>
                <a:cs typeface="Comic Sans MS"/>
              </a:rPr>
              <a:t> tagging the photon gluon fusion process</a:t>
            </a:r>
          </a:p>
          <a:p>
            <a:pPr>
              <a:buClr>
                <a:srgbClr val="0000FF"/>
              </a:buClr>
              <a:buFont typeface="+mj-lt"/>
              <a:buAutoNum type="arabicPeriod" startAt="2"/>
            </a:pPr>
            <a:endParaRPr lang="en-US" sz="2000" dirty="0">
              <a:latin typeface="Comic Sans MS"/>
              <a:cs typeface="Comic Sans MS"/>
            </a:endParaRPr>
          </a:p>
          <a:p>
            <a:pPr marL="457200" lvl="2">
              <a:buClr>
                <a:srgbClr val="0000FF"/>
              </a:buClr>
              <a:buFont typeface="+mj-lt"/>
              <a:buAutoNum type="arabicPeriod"/>
            </a:pPr>
            <a:r>
              <a:rPr lang="en-US" sz="2000" dirty="0">
                <a:latin typeface="Comic Sans MS"/>
                <a:cs typeface="Comic Sans MS"/>
              </a:rPr>
              <a:t> Di-jets</a:t>
            </a:r>
          </a:p>
          <a:p>
            <a:pPr marL="457200" lvl="2">
              <a:buClr>
                <a:srgbClr val="0000FF"/>
              </a:buClr>
              <a:buFont typeface="+mj-lt"/>
              <a:buAutoNum type="arabicPeriod"/>
            </a:pPr>
            <a:endParaRPr lang="en-US" sz="2000" dirty="0">
              <a:latin typeface="Comic Sans MS"/>
              <a:cs typeface="Comic Sans MS"/>
            </a:endParaRPr>
          </a:p>
          <a:p>
            <a:pPr marL="457200" lvl="2">
              <a:buClr>
                <a:srgbClr val="0000FF"/>
              </a:buClr>
              <a:buFont typeface="+mj-lt"/>
              <a:buAutoNum type="arabicPeriod"/>
            </a:pPr>
            <a:endParaRPr lang="en-US" sz="2000" dirty="0">
              <a:latin typeface="Comic Sans MS"/>
              <a:cs typeface="Comic Sans MS"/>
            </a:endParaRPr>
          </a:p>
          <a:p>
            <a:pPr marL="457200" lvl="2">
              <a:buClr>
                <a:srgbClr val="0000FF"/>
              </a:buClr>
              <a:buFont typeface="+mj-lt"/>
              <a:buAutoNum type="arabicPeriod"/>
            </a:pPr>
            <a:r>
              <a:rPr lang="en-US" sz="2000" dirty="0">
                <a:latin typeface="Comic Sans MS"/>
                <a:cs typeface="Comic Sans MS"/>
              </a:rPr>
              <a:t> charm production, i.e. F</a:t>
            </a:r>
            <a:r>
              <a:rPr lang="en-US" sz="2000" baseline="-25000" dirty="0">
                <a:latin typeface="Comic Sans MS"/>
                <a:cs typeface="Comic Sans MS"/>
              </a:rPr>
              <a:t>2</a:t>
            </a:r>
            <a:r>
              <a:rPr lang="en-US" sz="2000" baseline="30000" dirty="0">
                <a:latin typeface="Comic Sans MS"/>
                <a:cs typeface="Comic Sans MS"/>
              </a:rPr>
              <a:t>CC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205940" y="1758240"/>
          <a:ext cx="67056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Equation" r:id="rId3" imgW="3352800" imgH="469900" progId="Equation.DSMT4">
                  <p:embed/>
                </p:oleObj>
              </mc:Choice>
              <mc:Fallback>
                <p:oleObj name="Equation" r:id="rId3" imgW="3352800" imgH="4699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5940" y="1758240"/>
                        <a:ext cx="67056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/>
          </p:cNvSpPr>
          <p:nvPr/>
        </p:nvSpPr>
        <p:spPr bwMode="auto">
          <a:xfrm>
            <a:off x="2670010" y="2614402"/>
            <a:ext cx="2996814" cy="56356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40639" bIns="0"/>
          <a:lstStyle/>
          <a:p>
            <a:pPr marL="39688" algn="r"/>
            <a:r>
              <a:rPr lang="en-US" sz="2000" dirty="0" err="1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quark+anti-quark</a:t>
            </a:r>
            <a:endParaRPr lang="en-US" sz="2000" dirty="0">
              <a:solidFill>
                <a:srgbClr val="FF0000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  <a:p>
            <a:pPr marL="39688" algn="r"/>
            <a:r>
              <a:rPr lang="en-US" sz="2000" dirty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momentum distributions</a:t>
            </a: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005346" y="2606046"/>
            <a:ext cx="2418319" cy="57262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40639" bIns="0"/>
          <a:lstStyle/>
          <a:p>
            <a:pPr marL="39688"/>
            <a:r>
              <a:rPr lang="en-US" sz="20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gluon momentum </a:t>
            </a:r>
          </a:p>
          <a:p>
            <a:pPr marL="39688"/>
            <a:r>
              <a:rPr lang="en-US" sz="20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distribution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rot="10800000" flipH="1">
            <a:off x="5044356" y="2339378"/>
            <a:ext cx="496961" cy="386498"/>
          </a:xfrm>
          <a:prstGeom prst="line">
            <a:avLst/>
          </a:prstGeom>
          <a:noFill/>
          <a:ln w="3175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000">
              <a:ln w="28575" cmpd="sng">
                <a:solidFill>
                  <a:srgbClr val="0000FF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rot="10800000" flipH="1">
            <a:off x="6634615" y="2339388"/>
            <a:ext cx="408614" cy="375443"/>
          </a:xfrm>
          <a:prstGeom prst="line">
            <a:avLst/>
          </a:prstGeom>
          <a:noFill/>
          <a:ln w="31750" cap="flat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200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248" y="6012404"/>
            <a:ext cx="7490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Comic Sans MS"/>
                <a:cs typeface="Comic Sans MS"/>
              </a:rPr>
              <a:t>All these process need a wide coverage in x and Q</a:t>
            </a:r>
            <a:r>
              <a:rPr lang="en-US" sz="2400" baseline="30000" dirty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</a:p>
        </p:txBody>
      </p:sp>
      <p:pic>
        <p:nvPicPr>
          <p:cNvPr id="27" name="Picture 26" descr="charm-prod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13" y="4950673"/>
            <a:ext cx="1381540" cy="928503"/>
          </a:xfrm>
          <a:prstGeom prst="rect">
            <a:avLst/>
          </a:prstGeom>
        </p:spPr>
      </p:pic>
      <p:grpSp>
        <p:nvGrpSpPr>
          <p:cNvPr id="28" name="Group 27"/>
          <p:cNvGrpSpPr>
            <a:grpSpLocks noChangeAspect="1"/>
          </p:cNvGrpSpPr>
          <p:nvPr/>
        </p:nvGrpSpPr>
        <p:grpSpPr>
          <a:xfrm>
            <a:off x="1715901" y="4181071"/>
            <a:ext cx="655134" cy="1254254"/>
            <a:chOff x="1785475" y="1524000"/>
            <a:chExt cx="2139646" cy="4096340"/>
          </a:xfrm>
        </p:grpSpPr>
        <p:pic>
          <p:nvPicPr>
            <p:cNvPr id="29" name="Picture 20" descr="jet_schematic_seed"/>
            <p:cNvPicPr>
              <a:picLocks noChangeAspect="1" noChangeArrowheads="1"/>
            </p:cNvPicPr>
            <p:nvPr/>
          </p:nvPicPr>
          <p:blipFill rotWithShape="1">
            <a:blip r:embed="rId6" cstate="print">
              <a:lum bright="-10000" contrast="20000"/>
            </a:blip>
            <a:srcRect t="4557"/>
            <a:stretch/>
          </p:blipFill>
          <p:spPr bwMode="auto">
            <a:xfrm>
              <a:off x="2162385" y="1524000"/>
              <a:ext cx="1762736" cy="2169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0" descr="jet_schematic_seed"/>
            <p:cNvPicPr>
              <a:picLocks noChangeAspect="1" noChangeArrowheads="1"/>
            </p:cNvPicPr>
            <p:nvPr/>
          </p:nvPicPr>
          <p:blipFill rotWithShape="1">
            <a:blip r:embed="rId6" cstate="print">
              <a:lum bright="-10000" contrast="20000"/>
            </a:blip>
            <a:srcRect t="4557" b="5482"/>
            <a:stretch/>
          </p:blipFill>
          <p:spPr bwMode="auto">
            <a:xfrm rot="12000000">
              <a:off x="1785475" y="3575259"/>
              <a:ext cx="1762736" cy="2045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11" descr="jeff.Mar99.pgf-diagram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426" y="3632219"/>
            <a:ext cx="1739900" cy="1320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150" y="541820"/>
            <a:ext cx="8701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Comic Sans MS"/>
                <a:cs typeface="Comic Sans MS"/>
              </a:rPr>
              <a:t>Several different complementary channels to access gluons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</p:spTree>
    <p:extLst>
      <p:ext uri="{BB962C8B-B14F-4D97-AF65-F5344CB8AC3E}">
        <p14:creationId xmlns:p14="http://schemas.microsoft.com/office/powerpoint/2010/main" val="345269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55"/>
          <a:stretch/>
        </p:blipFill>
        <p:spPr>
          <a:xfrm>
            <a:off x="118537" y="833827"/>
            <a:ext cx="3183463" cy="29939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/>
              <a:t>n</a:t>
            </a:r>
            <a:r>
              <a:rPr lang="en-US" dirty="0" err="1"/>
              <a:t>PDF</a:t>
            </a:r>
            <a:r>
              <a:rPr lang="en-US" cap="none" dirty="0" err="1"/>
              <a:t>s</a:t>
            </a:r>
            <a:r>
              <a:rPr lang="en-US" dirty="0"/>
              <a:t> before and after EIC</a:t>
            </a:r>
          </a:p>
        </p:txBody>
      </p:sp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3" y="1968503"/>
            <a:ext cx="3877733" cy="275174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pic>
        <p:nvPicPr>
          <p:cNvPr id="13" name="Picture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27" y="4963589"/>
            <a:ext cx="68024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" name="Rectangle 5"/>
          <p:cNvSpPr>
            <a:spLocks/>
          </p:cNvSpPr>
          <p:nvPr/>
        </p:nvSpPr>
        <p:spPr bwMode="auto">
          <a:xfrm>
            <a:off x="2248018" y="5884908"/>
            <a:ext cx="25701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 algn="r"/>
            <a:r>
              <a:rPr lang="en-US" sz="1700" dirty="0" err="1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quark+anti-quark</a:t>
            </a:r>
            <a:endParaRPr lang="en-US" sz="1700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  <a:p>
            <a:pPr marL="39688" algn="r"/>
            <a:r>
              <a:rPr lang="en-US" sz="17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momentum distributions</a:t>
            </a:r>
          </a:p>
        </p:txBody>
      </p:sp>
      <p:sp>
        <p:nvSpPr>
          <p:cNvPr id="15" name="Rectangle 6"/>
          <p:cNvSpPr>
            <a:spLocks/>
          </p:cNvSpPr>
          <p:nvPr/>
        </p:nvSpPr>
        <p:spPr bwMode="auto">
          <a:xfrm>
            <a:off x="5367337" y="5959495"/>
            <a:ext cx="3573463" cy="3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gluon momentum distribution</a:t>
            </a: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rot="10800000" flipH="1">
            <a:off x="4836747" y="5567894"/>
            <a:ext cx="392478" cy="577116"/>
          </a:xfrm>
          <a:prstGeom prst="line">
            <a:avLst/>
          </a:prstGeom>
          <a:noFill/>
          <a:ln w="31750" cap="flat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n w="28575" cmpd="sng">
                <a:solidFill>
                  <a:srgbClr val="0000FF"/>
                </a:solidFill>
              </a:ln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rot="10800000" flipH="1">
            <a:off x="6563071" y="5556783"/>
            <a:ext cx="302865" cy="463551"/>
          </a:xfrm>
          <a:prstGeom prst="line">
            <a:avLst/>
          </a:prstGeom>
          <a:noFill/>
          <a:ln w="3175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Rectangle 6"/>
          <p:cNvSpPr>
            <a:spLocks/>
          </p:cNvSpPr>
          <p:nvPr/>
        </p:nvSpPr>
        <p:spPr bwMode="auto">
          <a:xfrm>
            <a:off x="5373598" y="6222345"/>
            <a:ext cx="3573463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latin typeface="Comic Sans MS"/>
                <a:ea typeface="ＭＳ Ｐゴシック" charset="0"/>
                <a:cs typeface="Comic Sans MS"/>
                <a:sym typeface="Arial" charset="0"/>
              </a:rPr>
              <a:t>or tag on charm 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Wingdings"/>
              </a:rPr>
              <a:t> F</a:t>
            </a:r>
            <a:r>
              <a:rPr lang="en-US" baseline="-25000" dirty="0">
                <a:latin typeface="Comic Sans MS"/>
                <a:ea typeface="ＭＳ Ｐゴシック" charset="0"/>
                <a:cs typeface="Comic Sans MS"/>
                <a:sym typeface="Wingdings"/>
              </a:rPr>
              <a:t>2</a:t>
            </a:r>
            <a:r>
              <a:rPr lang="en-US" baseline="30000" dirty="0">
                <a:latin typeface="Comic Sans MS"/>
                <a:ea typeface="ＭＳ Ｐゴシック" charset="0"/>
                <a:cs typeface="Comic Sans MS"/>
                <a:sym typeface="Wingdings"/>
              </a:rPr>
              <a:t>C</a:t>
            </a:r>
            <a:endParaRPr lang="en-US" baseline="30000" dirty="0"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605879"/>
            <a:ext cx="693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Measure different structure function in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eA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constrain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nPDF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: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2" y="575733"/>
            <a:ext cx="2830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Ratio g(x,Q</a:t>
            </a:r>
            <a:r>
              <a:rPr lang="en-US" baseline="30000" dirty="0">
                <a:latin typeface="Comic Sans MS"/>
                <a:cs typeface="Comic Sans MS"/>
              </a:rPr>
              <a:t>2</a:t>
            </a:r>
            <a:r>
              <a:rPr lang="en-US" dirty="0">
                <a:latin typeface="Comic Sans MS"/>
                <a:cs typeface="Comic Sans MS"/>
              </a:rPr>
              <a:t>)</a:t>
            </a:r>
            <a:r>
              <a:rPr lang="en-US" baseline="-25000" dirty="0" err="1">
                <a:latin typeface="Comic Sans MS"/>
                <a:cs typeface="Comic Sans MS"/>
              </a:rPr>
              <a:t>Pb</a:t>
            </a:r>
            <a:r>
              <a:rPr lang="en-US" dirty="0">
                <a:latin typeface="Comic Sans MS"/>
                <a:cs typeface="Comic Sans MS"/>
              </a:rPr>
              <a:t> /g(x,Q</a:t>
            </a:r>
            <a:r>
              <a:rPr lang="en-US" baseline="30000" dirty="0">
                <a:latin typeface="Comic Sans MS"/>
                <a:cs typeface="Comic Sans MS"/>
              </a:rPr>
              <a:t>2</a:t>
            </a:r>
            <a:r>
              <a:rPr lang="en-US" dirty="0">
                <a:latin typeface="Comic Sans MS"/>
                <a:cs typeface="Comic Sans MS"/>
              </a:rPr>
              <a:t>)</a:t>
            </a:r>
            <a:r>
              <a:rPr lang="en-US" baseline="-25000" dirty="0">
                <a:latin typeface="Comic Sans MS"/>
                <a:cs typeface="Comic Sans MS"/>
              </a:rPr>
              <a:t>p</a:t>
            </a:r>
            <a:r>
              <a:rPr lang="en-US" dirty="0">
                <a:latin typeface="Comic Sans MS"/>
                <a:cs typeface="Comic Sans MS"/>
              </a:rPr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42267" y="728134"/>
            <a:ext cx="461638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DGLAP:</a:t>
            </a:r>
            <a:r>
              <a:rPr lang="en-US" sz="1400" dirty="0">
                <a:latin typeface="Comic Sans MS"/>
                <a:cs typeface="Comic Sans MS"/>
              </a:rPr>
              <a:t> </a:t>
            </a:r>
          </a:p>
          <a:p>
            <a:r>
              <a:rPr lang="en-US" sz="1400" dirty="0">
                <a:latin typeface="Comic Sans MS"/>
                <a:cs typeface="Comic Sans MS"/>
              </a:rPr>
              <a:t>predicts Q</a:t>
            </a:r>
            <a:r>
              <a:rPr lang="en-US" sz="1400" baseline="30000" dirty="0">
                <a:latin typeface="Comic Sans MS"/>
                <a:cs typeface="Comic Sans MS"/>
              </a:rPr>
              <a:t>2 </a:t>
            </a:r>
            <a:r>
              <a:rPr lang="en-US" sz="1400" dirty="0">
                <a:latin typeface="Comic Sans MS"/>
                <a:cs typeface="Comic Sans MS"/>
              </a:rPr>
              <a:t>but </a:t>
            </a:r>
            <a:r>
              <a:rPr lang="en-US" sz="1400" dirty="0">
                <a:solidFill>
                  <a:srgbClr val="3366FF"/>
                </a:solidFill>
                <a:latin typeface="Comic Sans MS"/>
                <a:cs typeface="Comic Sans MS"/>
              </a:rPr>
              <a:t>not</a:t>
            </a:r>
            <a:r>
              <a:rPr lang="en-US" sz="1400" dirty="0">
                <a:latin typeface="Comic Sans MS"/>
                <a:cs typeface="Comic Sans MS"/>
              </a:rPr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Saturation models: </a:t>
            </a:r>
          </a:p>
          <a:p>
            <a:r>
              <a:rPr lang="en-US" sz="1400" dirty="0">
                <a:latin typeface="Comic Sans MS"/>
                <a:cs typeface="Comic Sans MS"/>
              </a:rPr>
              <a:t>predict A-dependence and x-dependence but </a:t>
            </a:r>
            <a:r>
              <a:rPr lang="en-US" sz="1400" dirty="0">
                <a:solidFill>
                  <a:srgbClr val="3366FF"/>
                </a:solidFill>
                <a:latin typeface="Comic Sans MS"/>
                <a:cs typeface="Comic Sans MS"/>
              </a:rPr>
              <a:t>not</a:t>
            </a:r>
            <a:r>
              <a:rPr lang="en-US" sz="1400" dirty="0">
                <a:latin typeface="Comic Sans MS"/>
                <a:cs typeface="Comic Sans MS"/>
              </a:rPr>
              <a:t> Q</a:t>
            </a:r>
            <a:r>
              <a:rPr lang="en-US" sz="1400" baseline="30000" dirty="0">
                <a:latin typeface="Comic Sans MS"/>
                <a:cs typeface="Comic Sans MS"/>
              </a:rPr>
              <a:t>2</a:t>
            </a:r>
          </a:p>
          <a:p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Need: </a:t>
            </a:r>
            <a:r>
              <a:rPr lang="en-US" sz="1400" dirty="0">
                <a:latin typeface="Comic Sans MS"/>
                <a:cs typeface="Comic Sans MS"/>
              </a:rPr>
              <a:t>large Q</a:t>
            </a:r>
            <a:r>
              <a:rPr lang="en-US" sz="1400" baseline="30000" dirty="0">
                <a:latin typeface="Comic Sans MS"/>
                <a:cs typeface="Comic Sans MS"/>
              </a:rPr>
              <a:t>2</a:t>
            </a:r>
            <a:r>
              <a:rPr lang="en-US" sz="1400" dirty="0">
                <a:latin typeface="Comic Sans MS"/>
                <a:cs typeface="Comic Sans MS"/>
              </a:rPr>
              <a:t> lever-arm for fixed x, A-scan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897466" y="3784617"/>
            <a:ext cx="1930401" cy="313255"/>
            <a:chOff x="4428064" y="4021694"/>
            <a:chExt cx="1930401" cy="313255"/>
          </a:xfrm>
        </p:grpSpPr>
        <p:sp>
          <p:nvSpPr>
            <p:cNvPr id="20" name="Rectangle 19"/>
            <p:cNvSpPr/>
            <p:nvPr/>
          </p:nvSpPr>
          <p:spPr bwMode="auto">
            <a:xfrm>
              <a:off x="5588000" y="4021694"/>
              <a:ext cx="770465" cy="313255"/>
            </a:xfrm>
            <a:prstGeom prst="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RHIC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4428064" y="4030147"/>
              <a:ext cx="1168402" cy="296320"/>
            </a:xfrm>
            <a:prstGeom prst="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LHC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438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9FCC1C-67DE-B443-8F15-65634063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7EC55-62C1-E846-8B13-B130514CF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C5830-40F3-F04E-B2E3-10E6672BA8F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3A9D172-9A99-C649-9770-37F4A4CF4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for some </a:t>
            </a:r>
            <a:r>
              <a:rPr lang="en-US" dirty="0" err="1"/>
              <a:t>nPDFs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E55A72-B038-7749-9BF2-FE3278B55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3644"/>
            <a:ext cx="9144000" cy="4122174"/>
          </a:xfrm>
          <a:prstGeom prst="rect">
            <a:avLst/>
          </a:prstGeom>
        </p:spPr>
      </p:pic>
      <p:pic>
        <p:nvPicPr>
          <p:cNvPr id="9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id="{DE023348-F445-6848-A73B-F69E4BBD53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36"/>
          <a:stretch/>
        </p:blipFill>
        <p:spPr>
          <a:xfrm>
            <a:off x="2809702" y="4488873"/>
            <a:ext cx="2727579" cy="236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>
                <a:latin typeface="Comic Sans MS"/>
                <a:cs typeface="Comic Sans MS"/>
              </a:rPr>
              <a:t>pion production in </a:t>
            </a:r>
            <a:r>
              <a:rPr lang="en-US" i="0" cap="none" dirty="0">
                <a:latin typeface="Comic Sans MS"/>
                <a:cs typeface="Comic Sans MS"/>
              </a:rPr>
              <a:t>p</a:t>
            </a:r>
            <a:r>
              <a:rPr lang="en-US" i="0" dirty="0">
                <a:latin typeface="Comic Sans MS"/>
                <a:cs typeface="Comic Sans MS"/>
              </a:rPr>
              <a:t>/</a:t>
            </a:r>
            <a:r>
              <a:rPr lang="en-US" i="0" cap="none" dirty="0" err="1">
                <a:latin typeface="Comic Sans MS"/>
                <a:cs typeface="Comic Sans MS"/>
              </a:rPr>
              <a:t>d</a:t>
            </a:r>
            <a:r>
              <a:rPr lang="en-US" i="0" dirty="0" err="1">
                <a:latin typeface="Comic Sans MS"/>
                <a:cs typeface="Comic Sans MS"/>
              </a:rPr>
              <a:t>A</a:t>
            </a:r>
            <a:endParaRPr lang="en-US" i="0" dirty="0">
              <a:latin typeface="Comic Sans MS"/>
              <a:cs typeface="Comic Sans M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1573"/>
            <a:ext cx="7879080" cy="50977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96333"/>
            <a:ext cx="1671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thanks </a:t>
            </a:r>
            <a:r>
              <a:rPr lang="en-US" dirty="0" err="1"/>
              <a:t>marco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260" y="1801278"/>
            <a:ext cx="7825740" cy="508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it-IT" sz="3200" dirty="0" err="1"/>
              <a:t>Fragmentation</a:t>
            </a:r>
            <a:r>
              <a:rPr lang="it-IT" sz="3200" dirty="0"/>
              <a:t> in </a:t>
            </a:r>
            <a:r>
              <a:rPr lang="it-IT" sz="3200" dirty="0" err="1"/>
              <a:t>Nuclear</a:t>
            </a:r>
            <a:r>
              <a:rPr lang="it-IT" sz="3200" dirty="0"/>
              <a:t> Medium</a:t>
            </a:r>
          </a:p>
        </p:txBody>
      </p:sp>
      <p:sp>
        <p:nvSpPr>
          <p:cNvPr id="116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  <a:endParaRPr lang="it-IT"/>
          </a:p>
        </p:txBody>
      </p:sp>
      <p:sp>
        <p:nvSpPr>
          <p:cNvPr id="1162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FD388-D182-47D7-93B5-EB82DD627FAB}" type="slidenum">
              <a:rPr lang="it-IT"/>
              <a:pPr/>
              <a:t>6</a:t>
            </a:fld>
            <a:endParaRPr lang="it-IT"/>
          </a:p>
        </p:txBody>
      </p:sp>
      <p:sp>
        <p:nvSpPr>
          <p:cNvPr id="666629" name="Text Box 5"/>
          <p:cNvSpPr txBox="1">
            <a:spLocks noChangeArrowheads="1"/>
          </p:cNvSpPr>
          <p:nvPr/>
        </p:nvSpPr>
        <p:spPr bwMode="auto">
          <a:xfrm>
            <a:off x="1584325" y="835025"/>
            <a:ext cx="184150" cy="519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/>
            <a:endParaRPr lang="en-GB" sz="2800" b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66637" name="Object 13"/>
          <p:cNvGraphicFramePr>
            <a:graphicFrameLocks noChangeAspect="1"/>
          </p:cNvGraphicFramePr>
          <p:nvPr>
            <p:extLst/>
          </p:nvPr>
        </p:nvGraphicFramePr>
        <p:xfrm>
          <a:off x="291618" y="733909"/>
          <a:ext cx="8724901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2" name="Equation" r:id="rId3" imgW="8724900" imgH="1638300" progId="Equation.DSMT4">
                  <p:embed/>
                </p:oleObj>
              </mc:Choice>
              <mc:Fallback>
                <p:oleObj name="Equation" r:id="rId3" imgW="8724900" imgH="1638300" progId="Equation.DSMT4">
                  <p:embed/>
                  <p:pic>
                    <p:nvPicPr>
                      <p:cNvPr id="66663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18" y="733909"/>
                        <a:ext cx="8724901" cy="163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5" name="Rectangle 6"/>
          <p:cNvSpPr txBox="1">
            <a:spLocks noChangeArrowheads="1"/>
          </p:cNvSpPr>
          <p:nvPr/>
        </p:nvSpPr>
        <p:spPr bwMode="auto">
          <a:xfrm>
            <a:off x="135280" y="2462036"/>
            <a:ext cx="4878459" cy="361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13335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defRPr sz="22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defRPr sz="20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2pPr>
            <a:lvl3pPr marL="10858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Courier New"/>
              <a:buChar char="o"/>
              <a:defRPr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3pPr>
            <a:lvl4pPr marL="14287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ü"/>
              <a:defRPr sz="16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4pPr>
            <a:lvl5pPr marL="17716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Char char="-"/>
              <a:defRPr sz="14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5pPr>
            <a:lvl6pPr marL="22288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 typeface="Wingdings" charset="2"/>
              <a:buNone/>
            </a:pPr>
            <a:r>
              <a:rPr lang="en-US" sz="1800" b="0" dirty="0">
                <a:solidFill>
                  <a:srgbClr val="0000FF"/>
                </a:solidFill>
              </a:rPr>
              <a:t>Advantage over p(d)A:</a:t>
            </a:r>
          </a:p>
          <a:p>
            <a:pPr marL="0" lvl="1" indent="0">
              <a:spcBef>
                <a:spcPts val="0"/>
              </a:spcBef>
            </a:pPr>
            <a:r>
              <a:rPr lang="en-US" sz="1800" b="0" dirty="0"/>
              <a:t> </a:t>
            </a:r>
            <a:r>
              <a:rPr lang="en-US" sz="1800" b="0" dirty="0" err="1"/>
              <a:t>eA</a:t>
            </a:r>
            <a:r>
              <a:rPr lang="en-US" sz="1800" b="0" dirty="0"/>
              <a:t> experimentally much cleaner</a:t>
            </a:r>
          </a:p>
          <a:p>
            <a:pPr marL="628650" lvl="3" indent="-285750">
              <a:lnSpc>
                <a:spcPct val="100000"/>
              </a:lnSpc>
              <a:spcBef>
                <a:spcPts val="0"/>
              </a:spcBef>
            </a:pPr>
            <a:r>
              <a:rPr lang="en-US" b="0" dirty="0"/>
              <a:t>no </a:t>
            </a:r>
            <a:r>
              <a:rPr lang="ja-JP" altLang="en-US" b="0" dirty="0">
                <a:latin typeface="Arial"/>
              </a:rPr>
              <a:t>“</a:t>
            </a:r>
            <a:r>
              <a:rPr lang="en-US" b="0" dirty="0"/>
              <a:t>spectator</a:t>
            </a:r>
            <a:r>
              <a:rPr lang="ja-JP" altLang="en-US" b="0" dirty="0">
                <a:latin typeface="Arial"/>
              </a:rPr>
              <a:t>”</a:t>
            </a:r>
            <a:r>
              <a:rPr lang="en-US" b="0" dirty="0"/>
              <a:t> background to subtract </a:t>
            </a:r>
          </a:p>
          <a:p>
            <a:pPr marL="285750" lvl="2" indent="-28575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US" b="0" dirty="0"/>
              <a:t>Access to the </a:t>
            </a:r>
            <a:r>
              <a:rPr lang="en-US" b="0" dirty="0" err="1"/>
              <a:t>parton</a:t>
            </a:r>
            <a:r>
              <a:rPr lang="en-US" b="0" dirty="0"/>
              <a:t> kinematics through scattered lepton (x, Q</a:t>
            </a:r>
            <a:r>
              <a:rPr lang="en-US" b="0" baseline="32000" dirty="0"/>
              <a:t>2</a:t>
            </a:r>
            <a:r>
              <a:rPr lang="en-US" b="0" dirty="0"/>
              <a:t>)</a:t>
            </a:r>
          </a:p>
          <a:p>
            <a:pPr marL="285750" lvl="2" indent="-28575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US" b="0" dirty="0"/>
              <a:t>initial and final state effects can be disentangled cleanly</a:t>
            </a:r>
          </a:p>
          <a:p>
            <a:pPr marL="285750" lvl="2" indent="-28575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US" b="0" dirty="0"/>
              <a:t>important to test universality with </a:t>
            </a:r>
            <a:r>
              <a:rPr lang="en-US" b="0" dirty="0" err="1"/>
              <a:t>pA</a:t>
            </a:r>
            <a:endParaRPr lang="en-US" b="0" dirty="0"/>
          </a:p>
          <a:p>
            <a:pPr marL="285750" lvl="2" indent="-28575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US" b="0" dirty="0"/>
              <a:t>Saturation:</a:t>
            </a:r>
          </a:p>
          <a:p>
            <a:pPr marL="628650" lvl="3" indent="-285750">
              <a:lnSpc>
                <a:spcPct val="100000"/>
              </a:lnSpc>
              <a:spcBef>
                <a:spcPts val="0"/>
              </a:spcBef>
            </a:pPr>
            <a:r>
              <a:rPr lang="en-US" b="0" dirty="0"/>
              <a:t>no alternative explanations, i.e. no hydro in </a:t>
            </a:r>
            <a:r>
              <a:rPr lang="en-US" b="0" dirty="0" err="1"/>
              <a:t>eA</a:t>
            </a:r>
            <a:endParaRPr lang="en-US" b="0" dirty="0"/>
          </a:p>
        </p:txBody>
      </p:sp>
      <p:pic>
        <p:nvPicPr>
          <p:cNvPr id="2" name="Picture 1" descr="yves.ptbroad-1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223" y="2564296"/>
            <a:ext cx="3787140" cy="3688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12001" y="5212522"/>
            <a:ext cx="1670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arXiv:0906.2478</a:t>
            </a:r>
          </a:p>
        </p:txBody>
      </p:sp>
    </p:spTree>
    <p:extLst>
      <p:ext uri="{BB962C8B-B14F-4D97-AF65-F5344CB8AC3E}">
        <p14:creationId xmlns:p14="http://schemas.microsoft.com/office/powerpoint/2010/main" val="100137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 descr="hermes-logo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64" y="8693"/>
            <a:ext cx="698754" cy="535178"/>
          </a:xfrm>
          <a:prstGeom prst="rect">
            <a:avLst/>
          </a:prstGeom>
        </p:spPr>
      </p:pic>
      <p:pic>
        <p:nvPicPr>
          <p:cNvPr id="7" name="Picture 6" descr="atten2D-3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" y="445552"/>
            <a:ext cx="5346700" cy="5892800"/>
          </a:xfrm>
          <a:prstGeom prst="rect">
            <a:avLst/>
          </a:prstGeom>
        </p:spPr>
      </p:pic>
      <p:pic>
        <p:nvPicPr>
          <p:cNvPr id="8" name="Picture 7" descr="atten2D-5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659738"/>
            <a:ext cx="5334000" cy="5956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9" name="Picture 8" descr="atten2D-7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300" y="1079500"/>
            <a:ext cx="5346700" cy="5778500"/>
          </a:xfrm>
          <a:prstGeom prst="rect">
            <a:avLst/>
          </a:prstGeom>
          <a:solidFill>
            <a:srgbClr val="EFF6FF"/>
          </a:solidFill>
        </p:spPr>
      </p:pic>
      <p:sp>
        <p:nvSpPr>
          <p:cNvPr id="10" name="TextBox 9"/>
          <p:cNvSpPr txBox="1"/>
          <p:nvPr/>
        </p:nvSpPr>
        <p:spPr>
          <a:xfrm>
            <a:off x="44172" y="6007653"/>
            <a:ext cx="14583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arXiv:1107.3496</a:t>
            </a:r>
          </a:p>
          <a:p>
            <a:r>
              <a:rPr lang="en-US" sz="1200" dirty="0"/>
              <a:t>arXiv:0704.3270</a:t>
            </a:r>
          </a:p>
          <a:p>
            <a:r>
              <a:rPr lang="en-US" sz="1200" dirty="0" err="1"/>
              <a:t>hep</a:t>
            </a:r>
            <a:r>
              <a:rPr lang="en-US" sz="1200" dirty="0"/>
              <a:t>-ex/0510030</a:t>
            </a:r>
          </a:p>
        </p:txBody>
      </p:sp>
    </p:spTree>
    <p:extLst>
      <p:ext uri="{BB962C8B-B14F-4D97-AF65-F5344CB8AC3E}">
        <p14:creationId xmlns:p14="http://schemas.microsoft.com/office/powerpoint/2010/main" val="375154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we know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1" r="3774" b="66256"/>
          <a:stretch/>
        </p:blipFill>
        <p:spPr bwMode="auto">
          <a:xfrm>
            <a:off x="366183" y="1195916"/>
            <a:ext cx="7899400" cy="32808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7583" y="613833"/>
            <a:ext cx="8053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ffectLst/>
              </a:rPr>
              <a:t>production rates of identified hadrons in semi-inclusive deep inelastic </a:t>
            </a:r>
          </a:p>
          <a:p>
            <a:pPr algn="ctr"/>
            <a:r>
              <a:rPr lang="en-US" i="1" dirty="0" err="1">
                <a:effectLst/>
              </a:rPr>
              <a:t>e</a:t>
            </a:r>
            <a:r>
              <a:rPr lang="en-US" dirty="0" err="1">
                <a:effectLst/>
              </a:rPr>
              <a:t>+A</a:t>
            </a:r>
            <a:r>
              <a:rPr lang="en-US" dirty="0">
                <a:effectLst/>
              </a:rPr>
              <a:t> scattering differ from those in </a:t>
            </a:r>
            <a:r>
              <a:rPr lang="en-US" i="1" dirty="0" err="1">
                <a:effectLst/>
              </a:rPr>
              <a:t>e</a:t>
            </a:r>
            <a:r>
              <a:rPr lang="en-US" dirty="0" err="1">
                <a:effectLst/>
              </a:rPr>
              <a:t>+</a:t>
            </a:r>
            <a:r>
              <a:rPr lang="en-US" i="1" dirty="0" err="1">
                <a:effectLst/>
              </a:rPr>
              <a:t>p</a:t>
            </a:r>
            <a:r>
              <a:rPr lang="en-US" dirty="0">
                <a:effectLst/>
              </a:rPr>
              <a:t> scattering 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461037" y="4577819"/>
          <a:ext cx="153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Equation" r:id="rId4" imgW="1536700" imgH="330200" progId="Equation.DSMT4">
                  <p:embed/>
                </p:oleObj>
              </mc:Choice>
              <mc:Fallback>
                <p:oleObj name="Equation" r:id="rId4" imgW="1536700" imgH="330200" progId="Equation.DSMT4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1037" y="4577819"/>
                        <a:ext cx="15367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995091" y="4413247"/>
            <a:ext cx="398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insensitive to initial state effects</a:t>
            </a:r>
          </a:p>
          <a:p>
            <a:r>
              <a:rPr lang="en-US" dirty="0">
                <a:sym typeface="Wingdings"/>
              </a:rPr>
              <a:t> cannot be explained by </a:t>
            </a:r>
            <a:r>
              <a:rPr lang="en-US" dirty="0" err="1">
                <a:solidFill>
                  <a:srgbClr val="FF0000"/>
                </a:solidFill>
                <a:sym typeface="Wingdings"/>
              </a:rPr>
              <a:t>nPDF</a:t>
            </a:r>
            <a:r>
              <a:rPr lang="en-US" dirty="0">
                <a:sym typeface="Wingdings"/>
              </a:rPr>
              <a:t>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8000" y="5111750"/>
            <a:ext cx="4275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extraction of effective </a:t>
            </a:r>
            <a:r>
              <a:rPr lang="en-US" dirty="0" err="1"/>
              <a:t>nFF</a:t>
            </a:r>
            <a:endParaRPr lang="en-US" dirty="0"/>
          </a:p>
          <a:p>
            <a:pPr marL="285750" indent="-285750">
              <a:buClr>
                <a:srgbClr val="0000FF"/>
              </a:buClr>
              <a:buFont typeface="Wingdings" charset="0"/>
              <a:buChar char="à"/>
            </a:pPr>
            <a:r>
              <a:rPr lang="en-US" dirty="0">
                <a:sym typeface="Wingdings"/>
              </a:rPr>
              <a:t>do this effects survive at high √s</a:t>
            </a:r>
          </a:p>
          <a:p>
            <a:pPr marL="285750" indent="-285750">
              <a:buClr>
                <a:srgbClr val="0000FF"/>
              </a:buClr>
              <a:buFont typeface="Wingdings" charset="0"/>
              <a:buChar char="à"/>
            </a:pPr>
            <a:r>
              <a:rPr lang="en-US" dirty="0">
                <a:sym typeface="Wingdings"/>
              </a:rPr>
              <a:t>RHIC access to gluon 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4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QCD calculations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E.C. Aschenauer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581025"/>
            <a:ext cx="6397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QCD calculations are fixed order 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latin typeface="Comic Sans MS" panose="030F0902030302020204" pitchFamily="66" charset="0"/>
                <a:sym typeface="Wingdings"/>
              </a:rPr>
              <a:t>NLO: one </a:t>
            </a:r>
            <a:r>
              <a:rPr lang="en-US" dirty="0" err="1">
                <a:latin typeface="Comic Sans MS" panose="030F0902030302020204" pitchFamily="66" charset="0"/>
                <a:sym typeface="Wingdings"/>
              </a:rPr>
              <a:t>parton</a:t>
            </a:r>
            <a:r>
              <a:rPr lang="en-US" dirty="0">
                <a:latin typeface="Comic Sans MS" panose="030F0902030302020204" pitchFamily="66" charset="0"/>
                <a:sym typeface="Wingdings"/>
              </a:rPr>
              <a:t> radiated either in initial or final state</a:t>
            </a:r>
          </a:p>
        </p:txBody>
      </p:sp>
      <p:pic>
        <p:nvPicPr>
          <p:cNvPr id="8" name="Picture 7" descr="Image4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0" t="41991" b="34113"/>
          <a:stretch/>
        </p:blipFill>
        <p:spPr>
          <a:xfrm>
            <a:off x="577263" y="1666300"/>
            <a:ext cx="2230005" cy="1593273"/>
          </a:xfrm>
          <a:prstGeom prst="rect">
            <a:avLst/>
          </a:prstGeom>
        </p:spPr>
      </p:pic>
      <p:pic>
        <p:nvPicPr>
          <p:cNvPr id="9" name="Picture 8" descr="Image41.g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1" r="56940" b="34805"/>
          <a:stretch/>
        </p:blipFill>
        <p:spPr>
          <a:xfrm>
            <a:off x="5482353" y="1643207"/>
            <a:ext cx="2149186" cy="15124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39161" y="1354570"/>
            <a:ext cx="2464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initial state radiation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9833" y="1343025"/>
            <a:ext cx="234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final state radiation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872" y="3105732"/>
            <a:ext cx="4246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this radiation is absorbed in the PDFs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68984" y="3096496"/>
            <a:ext cx="4099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this radiation is absorbed in the FFs</a:t>
            </a:r>
          </a:p>
        </p:txBody>
      </p:sp>
      <p:pic>
        <p:nvPicPr>
          <p:cNvPr id="14" name="Picture 13" descr="d15-039f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66" y="3514440"/>
            <a:ext cx="3318589" cy="33361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02363" y="4826000"/>
            <a:ext cx="2680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LO: no </a:t>
            </a:r>
            <a:r>
              <a:rPr lang="en-US" dirty="0" err="1">
                <a:latin typeface="Comic Sans MS" panose="030F0902030302020204" pitchFamily="66" charset="0"/>
              </a:rPr>
              <a:t>parton</a:t>
            </a:r>
            <a:r>
              <a:rPr lang="en-US" dirty="0">
                <a:latin typeface="Comic Sans MS" panose="030F0902030302020204" pitchFamily="66" charset="0"/>
              </a:rPr>
              <a:t> radiation</a:t>
            </a:r>
          </a:p>
        </p:txBody>
      </p:sp>
    </p:spTree>
    <p:extLst>
      <p:ext uri="{BB962C8B-B14F-4D97-AF65-F5344CB8AC3E}">
        <p14:creationId xmlns:p14="http://schemas.microsoft.com/office/powerpoint/2010/main" val="39062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err="1" smtClean="0">
            <a:latin typeface="Comic Sans MS" panose="030F0902030302020204" pitchFamily="66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IC_PPT_Template_EditableTextLogos" id="{00FAD509-D349-8A47-998B-D6A9B09DAFE7}" vid="{C82AAD2E-8960-DB40-8700-990D4EEA0AB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12759</TotalTime>
  <Words>877</Words>
  <Application>Microsoft Macintosh PowerPoint</Application>
  <PresentationFormat>On-screen Show (4:3)</PresentationFormat>
  <Paragraphs>178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黑体</vt:lpstr>
      <vt:lpstr>Arial</vt:lpstr>
      <vt:lpstr>Calibri</vt:lpstr>
      <vt:lpstr>Comic Sans MS</vt:lpstr>
      <vt:lpstr>Comic Sans MS Bold</vt:lpstr>
      <vt:lpstr>Symbol</vt:lpstr>
      <vt:lpstr>Times New Roman</vt:lpstr>
      <vt:lpstr>Wingdings</vt:lpstr>
      <vt:lpstr>Office Theme</vt:lpstr>
      <vt:lpstr>Equation</vt:lpstr>
      <vt:lpstr>Nuclear effects in   the initial and final state  </vt:lpstr>
      <vt:lpstr>How to access Partons in DIS</vt:lpstr>
      <vt:lpstr>nPDFs before and after EIC</vt:lpstr>
      <vt:lpstr>Examples for some nPDFs</vt:lpstr>
      <vt:lpstr>pion production in p/dA</vt:lpstr>
      <vt:lpstr>Fragmentation in Nuclear Medium</vt:lpstr>
      <vt:lpstr>RESULTS</vt:lpstr>
      <vt:lpstr>What do we know</vt:lpstr>
      <vt:lpstr>QCD calculations</vt:lpstr>
      <vt:lpstr>QCD in MCs</vt:lpstr>
      <vt:lpstr>QCD in MCs</vt:lpstr>
      <vt:lpstr>PowerPoint Presentation</vt:lpstr>
      <vt:lpstr>Inclusive Cross-Sections in eA</vt:lpstr>
      <vt:lpstr>Inclusive Cross-Sections in eA</vt:lpstr>
      <vt:lpstr>Impact Study of EIC Pseudo-Data</vt:lpstr>
      <vt:lpstr>EIC: Impact on the Knowledge of 1D Nuclear PDFs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Tiffany Bowman</dc:creator>
  <cp:lastModifiedBy>Aschenauer, Elke</cp:lastModifiedBy>
  <cp:revision>685</cp:revision>
  <dcterms:created xsi:type="dcterms:W3CDTF">2017-08-30T13:34:31Z</dcterms:created>
  <dcterms:modified xsi:type="dcterms:W3CDTF">2019-05-10T02:15:37Z</dcterms:modified>
</cp:coreProperties>
</file>